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8" r:id="rId3"/>
    <p:sldId id="273" r:id="rId4"/>
    <p:sldId id="272" r:id="rId5"/>
    <p:sldId id="271" r:id="rId6"/>
    <p:sldId id="27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29" autoAdjust="0"/>
  </p:normalViewPr>
  <p:slideViewPr>
    <p:cSldViewPr>
      <p:cViewPr varScale="1">
        <p:scale>
          <a:sx n="44" d="100"/>
          <a:sy n="44" d="100"/>
        </p:scale>
        <p:origin x="-21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E9A4B-A5C7-4FA0-AEE1-1CFB9E27B524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951E-2C61-4E67-B17C-517DAB63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Total Cost of Care and Resource Use (TCOC)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Methodology was reviewed and endorsed by the National Quality Forum in 2012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Currently used in 29 states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ACOs can use data to develop payment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Researchers can use data to understand cost and resource drivers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Governments can use measures to inform innovations which assess cost and resource use for plans and providers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Payers can use the values to design benefit packages and create tiered networks and to develop reform payment approaches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951E-2C61-4E67-B17C-517DAB639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Total Cost of Care and Resource Use (TCOC)	</a:t>
            </a:r>
          </a:p>
          <a:p>
            <a:r>
              <a:rPr lang="en-US" dirty="0" smtClean="0"/>
              <a:t>Methodology was reviewed and endorsed by the National Quality Forum in 2012</a:t>
            </a:r>
          </a:p>
          <a:p>
            <a:r>
              <a:rPr lang="en-US" dirty="0" smtClean="0"/>
              <a:t>Currently used in 29 states</a:t>
            </a:r>
          </a:p>
          <a:p>
            <a:r>
              <a:rPr lang="en-US" dirty="0" smtClean="0"/>
              <a:t>Analytical framework was designed to support affordability initiatives</a:t>
            </a:r>
          </a:p>
          <a:p>
            <a:r>
              <a:rPr lang="en-US" dirty="0" smtClean="0"/>
              <a:t>Identifies overuses of services and inefficiencies </a:t>
            </a:r>
          </a:p>
          <a:p>
            <a:r>
              <a:rPr lang="en-US" dirty="0" smtClean="0"/>
              <a:t>Systematically pinpoints savings opportunities at the population, provider, condition, procedure and patient-level.</a:t>
            </a:r>
          </a:p>
          <a:p>
            <a:r>
              <a:rPr lang="en-US" dirty="0" smtClean="0"/>
              <a:t>Standardized price value (acts in the same fashion as a dollar)</a:t>
            </a:r>
          </a:p>
          <a:p>
            <a:endParaRPr lang="en-US" dirty="0" smtClean="0"/>
          </a:p>
          <a:p>
            <a:r>
              <a:rPr lang="en-US" dirty="0" smtClean="0"/>
              <a:t>ACOs can use data to develop payment strategies</a:t>
            </a:r>
          </a:p>
          <a:p>
            <a:r>
              <a:rPr lang="en-US" dirty="0" smtClean="0"/>
              <a:t>Researchers can use data to understand cost and resource drivers </a:t>
            </a:r>
          </a:p>
          <a:p>
            <a:r>
              <a:rPr lang="en-US" dirty="0" smtClean="0"/>
              <a:t>Governments can use measures to inform innovations which assess cost and resource use for plans and providers</a:t>
            </a:r>
          </a:p>
          <a:p>
            <a:r>
              <a:rPr lang="en-US" dirty="0" smtClean="0"/>
              <a:t>Payers can use the values to design benefit packages and create tiered networks and to develop reform payment approaches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951E-2C61-4E67-B17C-517DAB6397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5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0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5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FC97-7D62-4841-8CB2-994E4A5FD893}" type="datetimeFigureOut">
              <a:rPr lang="en-US" smtClean="0"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DC95-480C-407E-8D6D-07F80A852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4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dhhs/sim/overview.shtm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7277" y="2819399"/>
            <a:ext cx="8001000" cy="2917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The State Innovation Model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Grant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</a:br>
            <a:r>
              <a:rPr lang="en-US" dirty="0" smtClean="0"/>
              <a:t>A </a:t>
            </a:r>
            <a:r>
              <a:rPr lang="en-US" dirty="0"/>
              <a:t>Measurement Approach to Achieve the Triple Aim</a:t>
            </a:r>
            <a:br>
              <a:rPr lang="en-US" dirty="0"/>
            </a:br>
            <a:endParaRPr lang="en-US" dirty="0">
              <a:latin typeface="Neutraface Text Book"/>
              <a:cs typeface="Neutraface Text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643955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6200" y="6096000"/>
            <a:ext cx="9296400" cy="914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38200" y="426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42223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7562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Analytical framework was designed to support affordability initiatives</a:t>
            </a:r>
          </a:p>
          <a:p>
            <a:r>
              <a:rPr lang="en-US" dirty="0" smtClean="0"/>
              <a:t>Systematically </a:t>
            </a:r>
            <a:r>
              <a:rPr lang="en-US" dirty="0"/>
              <a:t>pinpoints savings opportunities at the population, provider, condition, procedure and patient-level.</a:t>
            </a:r>
          </a:p>
          <a:p>
            <a:r>
              <a:rPr lang="en-US" dirty="0"/>
              <a:t>Standardized price value (acts in the same fashion as a dollar)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0" y="246185"/>
            <a:ext cx="7543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Total Cost of Care Calculation (TCOC)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Excludes commercial claims for adults over 65</a:t>
            </a:r>
          </a:p>
          <a:p>
            <a:r>
              <a:rPr lang="en-US" dirty="0"/>
              <a:t>Excludes claims for babies under age 1</a:t>
            </a:r>
          </a:p>
          <a:p>
            <a:r>
              <a:rPr lang="en-US" dirty="0"/>
              <a:t>Claims are truncated at $100,000 per member</a:t>
            </a:r>
          </a:p>
          <a:p>
            <a:r>
              <a:rPr lang="en-US" dirty="0"/>
              <a:t>Excludes claims for behavioral health and substance abuse treatment</a:t>
            </a:r>
          </a:p>
          <a:p>
            <a:r>
              <a:rPr lang="en-US" dirty="0"/>
              <a:t>Excludes members that have less than 9 months of medical enrollment for the measure period</a:t>
            </a:r>
          </a:p>
          <a:p>
            <a:endParaRPr lang="en-US" dirty="0"/>
          </a:p>
          <a:p>
            <a:r>
              <a:rPr lang="en-US" dirty="0"/>
              <a:t>In the model used by Health Partners -  included provider groups with at least 600 members – smaller practices not included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It may be the gold standard but It has Limitations</a:t>
            </a:r>
          </a:p>
        </p:txBody>
      </p:sp>
    </p:spTree>
    <p:extLst>
      <p:ext uri="{BB962C8B-B14F-4D97-AF65-F5344CB8AC3E}">
        <p14:creationId xmlns:p14="http://schemas.microsoft.com/office/powerpoint/2010/main" val="25457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Includes </a:t>
            </a:r>
            <a:r>
              <a:rPr lang="en-US" dirty="0"/>
              <a:t>only physicians, physician assistants and nurse practitioners</a:t>
            </a:r>
          </a:p>
          <a:p>
            <a:r>
              <a:rPr lang="en-US" dirty="0"/>
              <a:t>Assigns a specialty to each claim based on the practicing specialty of the serving physician.</a:t>
            </a:r>
          </a:p>
          <a:p>
            <a:r>
              <a:rPr lang="en-US" dirty="0"/>
              <a:t>Includes only the following specialties: family medicine, internal medicine, pediatrics, geriatrics, obstetrics and gynecology</a:t>
            </a:r>
          </a:p>
          <a:p>
            <a:r>
              <a:rPr lang="en-US" dirty="0"/>
              <a:t>Excludes claims not assigned to a specialty </a:t>
            </a:r>
          </a:p>
          <a:p>
            <a:r>
              <a:rPr lang="en-US" dirty="0"/>
              <a:t>Counts each visit once all claims meet the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221446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 may be the gold standard but It has </a:t>
            </a:r>
            <a:r>
              <a:rPr lang="en-US" sz="2800" dirty="0" smtClean="0">
                <a:solidFill>
                  <a:schemeClr val="bg1"/>
                </a:solidFill>
              </a:rPr>
              <a:t>Limitations Continued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Total Care Relative Resource Value (TCRRV) algorithm</a:t>
            </a:r>
          </a:p>
          <a:p>
            <a:r>
              <a:rPr lang="en-US" dirty="0"/>
              <a:t>Quantify resource use for all procedures and selected services in a health care system</a:t>
            </a:r>
          </a:p>
          <a:p>
            <a:r>
              <a:rPr lang="en-US" dirty="0"/>
              <a:t>Facilitates easy comparisons across procedure, peer groups and health care settings (inpatient, outpatient, professional and pharmacy)</a:t>
            </a:r>
          </a:p>
          <a:p>
            <a:r>
              <a:rPr lang="en-US" dirty="0"/>
              <a:t>Identifies overuse/inefficiency and price variation within and among provider groups, employer groups, geographic regions and places of service.</a:t>
            </a:r>
          </a:p>
          <a:p>
            <a:r>
              <a:rPr lang="en-US" dirty="0"/>
              <a:t>Optimizes value for ACOs by easy reporting for large organizations seeking to lower costs by improving resource use and lowering price.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93628" y="152400"/>
            <a:ext cx="3556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Resource Use</a:t>
            </a:r>
          </a:p>
        </p:txBody>
      </p:sp>
    </p:spTree>
    <p:extLst>
      <p:ext uri="{BB962C8B-B14F-4D97-AF65-F5344CB8AC3E}">
        <p14:creationId xmlns:p14="http://schemas.microsoft.com/office/powerpoint/2010/main" val="17215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The final Total Cost of Care and Resource Use measures are expressed as a risk adjusted total cost or resource use per member per month: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Risk Adjusted Total Allowed Amount PMPM = (Total Allowed Amount / population membership) / (relative risk score</a:t>
            </a:r>
            <a:r>
              <a:rPr lang="en-US" dirty="0"/>
              <a:t>)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b="1" dirty="0"/>
              <a:t>Risk Adjusted Total Resource Use PMPM = (Total </a:t>
            </a:r>
            <a:r>
              <a:rPr lang="en-US" b="1" dirty="0" err="1"/>
              <a:t>TCRRVsTM</a:t>
            </a:r>
            <a:r>
              <a:rPr lang="en-US" b="1" dirty="0"/>
              <a:t> / population membership) / (relative risk score)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600" y="152400"/>
            <a:ext cx="31452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The Metrics</a:t>
            </a:r>
          </a:p>
        </p:txBody>
      </p:sp>
    </p:spTree>
    <p:extLst>
      <p:ext uri="{BB962C8B-B14F-4D97-AF65-F5344CB8AC3E}">
        <p14:creationId xmlns:p14="http://schemas.microsoft.com/office/powerpoint/2010/main" val="14662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Neutraface Text Book"/>
                <a:cs typeface="Neutraface Text Book"/>
              </a:rPr>
              <a:t>For More Maine SIM Info……</a:t>
            </a:r>
            <a:endParaRPr lang="en-US" sz="2400" dirty="0">
              <a:solidFill>
                <a:srgbClr val="FFFFFF"/>
              </a:solidFill>
              <a:latin typeface="Neutraface Text Book"/>
              <a:cs typeface="Neutraface Text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4835"/>
            <a:ext cx="83058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Neutraface Text Book"/>
                <a:cs typeface="Neutraface Text Book"/>
              </a:rPr>
              <a:t>VISIT:</a:t>
            </a:r>
            <a:r>
              <a:rPr lang="en-US" sz="2000" dirty="0">
                <a:latin typeface="Neutraface Text Book"/>
                <a:cs typeface="Neutraface Text Book"/>
              </a:rPr>
              <a:t> </a:t>
            </a:r>
            <a:r>
              <a:rPr lang="en-US" sz="2000" dirty="0" smtClean="0">
                <a:latin typeface="Neutraface Text Book"/>
                <a:cs typeface="Neutraface Text Book"/>
                <a:hlinkClick r:id="rId3"/>
              </a:rPr>
              <a:t>http</a:t>
            </a:r>
            <a:r>
              <a:rPr lang="en-US" sz="2000" dirty="0">
                <a:latin typeface="Neutraface Text Book"/>
                <a:cs typeface="Neutraface Text Book"/>
                <a:hlinkClick r:id="rId3"/>
              </a:rPr>
              <a:t>://</a:t>
            </a:r>
            <a:r>
              <a:rPr lang="en-US" sz="2000" dirty="0" smtClean="0">
                <a:latin typeface="Neutraface Text Book"/>
                <a:cs typeface="Neutraface Text Book"/>
                <a:hlinkClick r:id="rId3"/>
              </a:rPr>
              <a:t>www.maine.gov/dhhs/sim/overview.shtml</a:t>
            </a:r>
            <a:endParaRPr lang="en-US" sz="2000" dirty="0" smtClean="0">
              <a:latin typeface="Neutraface Text Book"/>
              <a:cs typeface="Neutraface Text Book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16834"/>
            <a:ext cx="5486400" cy="20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0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393</Words>
  <Application>Microsoft Office PowerPoint</Application>
  <PresentationFormat>On-screen Show (4:3)</PresentationFormat>
  <Paragraphs>62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The State Innovation Model Grant  A Measurement Approach to Achieve the Triple Aim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Maine SIM Info……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Innovation Model Grant</dc:title>
  <dc:creator>Wagner, Amy E</dc:creator>
  <cp:lastModifiedBy>Chenard, Randal</cp:lastModifiedBy>
  <cp:revision>9</cp:revision>
  <dcterms:created xsi:type="dcterms:W3CDTF">2014-08-06T11:37:14Z</dcterms:created>
  <dcterms:modified xsi:type="dcterms:W3CDTF">2014-08-25T18:48:53Z</dcterms:modified>
</cp:coreProperties>
</file>